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94" r:id="rId3"/>
    <p:sldId id="296" r:id="rId4"/>
    <p:sldId id="297" r:id="rId5"/>
    <p:sldId id="276" r:id="rId6"/>
    <p:sldId id="298" r:id="rId7"/>
    <p:sldId id="299" r:id="rId8"/>
    <p:sldId id="277" r:id="rId9"/>
    <p:sldId id="257" r:id="rId10"/>
    <p:sldId id="300" r:id="rId11"/>
    <p:sldId id="278" r:id="rId12"/>
    <p:sldId id="259" r:id="rId13"/>
    <p:sldId id="279" r:id="rId14"/>
    <p:sldId id="301" r:id="rId15"/>
    <p:sldId id="302" r:id="rId16"/>
    <p:sldId id="260" r:id="rId17"/>
    <p:sldId id="291" r:id="rId18"/>
    <p:sldId id="292" r:id="rId19"/>
    <p:sldId id="261" r:id="rId20"/>
    <p:sldId id="303" r:id="rId21"/>
    <p:sldId id="293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95" r:id="rId32"/>
    <p:sldId id="271" r:id="rId33"/>
    <p:sldId id="272" r:id="rId34"/>
    <p:sldId id="282" r:id="rId35"/>
    <p:sldId id="280" r:id="rId36"/>
    <p:sldId id="281" r:id="rId37"/>
    <p:sldId id="273" r:id="rId38"/>
    <p:sldId id="283" r:id="rId39"/>
    <p:sldId id="284" r:id="rId40"/>
    <p:sldId id="285" r:id="rId41"/>
    <p:sldId id="286" r:id="rId42"/>
    <p:sldId id="274" r:id="rId43"/>
    <p:sldId id="287" r:id="rId44"/>
    <p:sldId id="288" r:id="rId45"/>
    <p:sldId id="289" r:id="rId46"/>
    <p:sldId id="29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39" autoAdjust="0"/>
  </p:normalViewPr>
  <p:slideViewPr>
    <p:cSldViewPr snapToGrid="0" snapToObjects="1">
      <p:cViewPr>
        <p:scale>
          <a:sx n="89" d="100"/>
          <a:sy n="89" d="100"/>
        </p:scale>
        <p:origin x="-83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A834F-D89E-FA46-964D-32A4468B70F2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6665E-2553-034F-BA1E-D9A145245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2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12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6665E-2553-034F-BA1E-D9A145245C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98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389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450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471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491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2932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2109013-4442-4E4A-A404-0345763C8F56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C6F7D45-E739-7249-AA46-C5DF2B52B9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0432" y="287213"/>
            <a:ext cx="923795" cy="1143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Cyrl-RS" dirty="0" smtClean="0"/>
              <a:t>Поглавље 20 - Уграђени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Општи модел уграђеног система у реалном времену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8699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Архитектонска разматрања</a:t>
            </a:r>
            <a:endParaRPr lang="en-GB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Због потребе да се одговори на </a:t>
            </a:r>
            <a:r>
              <a:rPr lang="sr-Cyrl-RS" dirty="0"/>
              <a:t>временске рокове које </a:t>
            </a:r>
            <a:r>
              <a:rPr lang="sr-Cyrl-RS" dirty="0" smtClean="0"/>
              <a:t>захтевају различити </a:t>
            </a:r>
            <a:r>
              <a:rPr lang="sr-Cyrl-RS" sz="2400" dirty="0" smtClean="0"/>
              <a:t>подстицаји/реакције, архитектура система мора да омогући брзо пребацивање између процеса који обрађују подстицаје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Различити подстицаји имају различите временске захтеве па једноставна секвенцијална петља обично није адекватно решење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Системи у реалном времену су стога обично дизајнирани као кооперативни процеси са упављачем који у реалном времену управља тим процесима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Сензорски и активаторски процеси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87" y="1845531"/>
            <a:ext cx="7039289" cy="3867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Елементи система</a:t>
            </a:r>
            <a:endParaRPr lang="en-GB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Процеси за контролу сензора</a:t>
            </a:r>
            <a:endParaRPr lang="en-GB" dirty="0"/>
          </a:p>
          <a:p>
            <a:pPr lvl="1"/>
            <a:r>
              <a:rPr lang="sr-Cyrl-RS" dirty="0" smtClean="0"/>
              <a:t>Прикупљају информације од сензора</a:t>
            </a:r>
            <a:r>
              <a:rPr lang="en-GB" dirty="0" smtClean="0"/>
              <a:t>. </a:t>
            </a:r>
            <a:r>
              <a:rPr lang="sr-Cyrl-RS" dirty="0" smtClean="0"/>
              <a:t>Могу баферисати прикупљене информације као одговор на подстицај сензора</a:t>
            </a:r>
            <a:r>
              <a:rPr lang="en-GB" dirty="0" smtClean="0"/>
              <a:t>.</a:t>
            </a:r>
            <a:endParaRPr lang="en-GB" dirty="0"/>
          </a:p>
          <a:p>
            <a:r>
              <a:rPr lang="sr-Cyrl-RS" dirty="0" smtClean="0"/>
              <a:t>Обрађивач података</a:t>
            </a:r>
            <a:endParaRPr lang="en-GB" dirty="0"/>
          </a:p>
          <a:p>
            <a:pPr lvl="1"/>
            <a:r>
              <a:rPr lang="sr-Cyrl-RS" dirty="0" smtClean="0"/>
              <a:t>Врши обраду прикупљених информација и рачуна одговор система</a:t>
            </a:r>
            <a:r>
              <a:rPr lang="en-GB" dirty="0" smtClean="0"/>
              <a:t>.</a:t>
            </a:r>
            <a:endParaRPr lang="en-GB" dirty="0"/>
          </a:p>
          <a:p>
            <a:r>
              <a:rPr lang="sr-Cyrl-RS" dirty="0" smtClean="0"/>
              <a:t>Процеси за контролу активатора</a:t>
            </a:r>
            <a:endParaRPr lang="en-GB" dirty="0"/>
          </a:p>
          <a:p>
            <a:pPr lvl="1"/>
            <a:r>
              <a:rPr lang="sr-Cyrl-RS" dirty="0" smtClean="0"/>
              <a:t>Генеришу контролне сигнале за активаторе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Активности у процесу дизајна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Избор платформе</a:t>
            </a:r>
            <a:endParaRPr lang="en-US" dirty="0" smtClean="0"/>
          </a:p>
          <a:p>
            <a:r>
              <a:rPr lang="sr-Cyrl-RS" dirty="0" smtClean="0"/>
              <a:t>Идентификација подстицаја и реакција</a:t>
            </a:r>
            <a:endParaRPr lang="en-US" dirty="0" smtClean="0"/>
          </a:p>
          <a:p>
            <a:r>
              <a:rPr lang="sr-Cyrl-RS" dirty="0" smtClean="0"/>
              <a:t>Анализа временских захтева</a:t>
            </a:r>
            <a:endParaRPr lang="en-US" dirty="0" smtClean="0"/>
          </a:p>
          <a:p>
            <a:r>
              <a:rPr lang="sr-Cyrl-RS" dirty="0" smtClean="0"/>
              <a:t>Дизајн процеса</a:t>
            </a:r>
            <a:endParaRPr lang="en-US" dirty="0" smtClean="0"/>
          </a:p>
          <a:p>
            <a:r>
              <a:rPr lang="sr-Cyrl-RS" dirty="0" smtClean="0"/>
              <a:t>Дизајн алгоритама</a:t>
            </a:r>
            <a:endParaRPr lang="en-US" dirty="0" smtClean="0"/>
          </a:p>
          <a:p>
            <a:r>
              <a:rPr lang="sr-Cyrl-RS" dirty="0" smtClean="0"/>
              <a:t>Дизајн података</a:t>
            </a:r>
            <a:endParaRPr lang="en-US" dirty="0" smtClean="0"/>
          </a:p>
          <a:p>
            <a:r>
              <a:rPr lang="sr-Cyrl-RS" dirty="0" smtClean="0"/>
              <a:t>Распоред извршавања процеса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Координација процеса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Процеси у систему реалног времена морају бити координирани и морају делити информације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Механизми координације процеса обезбеђују узајамно искључивање при приступу дељеним ресурсима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Када један процес мења дељени ресурс, остали процеси не би требало да могу такође да мењају тај ресурс</a:t>
            </a:r>
            <a:r>
              <a:rPr lang="en-GB" dirty="0" smtClean="0"/>
              <a:t>.</a:t>
            </a:r>
          </a:p>
          <a:p>
            <a:r>
              <a:rPr lang="sr-Cyrl-RS" dirty="0" smtClean="0"/>
              <a:t>При пројектовању размене информација између процеса, мора се узети у обзир чињеница да ови процеси могу радити на различитим брзинама</a:t>
            </a:r>
            <a:r>
              <a:rPr lang="en-GB" dirty="0" smtClean="0"/>
              <a:t>.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Произвођачки и потрошачки </a:t>
            </a:r>
            <a:r>
              <a:rPr lang="ru-RU" dirty="0"/>
              <a:t>процеси деле кружни бафер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33" y="1845504"/>
            <a:ext cx="6379688" cy="35043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Узајамно искључивање</a:t>
            </a:r>
            <a:endParaRPr lang="en-GB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676400"/>
            <a:ext cx="7804150" cy="4130675"/>
          </a:xfrm>
          <a:noFill/>
          <a:ln/>
        </p:spPr>
        <p:txBody>
          <a:bodyPr lIns="90840" tIns="44623" rIns="90840" bIns="44623"/>
          <a:lstStyle/>
          <a:p>
            <a:pPr>
              <a:lnSpc>
                <a:spcPct val="90000"/>
              </a:lnSpc>
            </a:pPr>
            <a:r>
              <a:rPr lang="sr-Cyrl-RS" dirty="0" smtClean="0"/>
              <a:t>Произвођачки процеси прикупљају податке и додају их у бафер</a:t>
            </a:r>
            <a:r>
              <a:rPr lang="en-GB" dirty="0" smtClean="0"/>
              <a:t>. </a:t>
            </a:r>
            <a:r>
              <a:rPr lang="sr-Cyrl-RS" dirty="0" smtClean="0"/>
              <a:t>Потрошачки процеси узимају податке са бафера и чине елементе доступним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Произвођачки и потрошачки процеси морају се узајамно искључивати при приступу истом елементу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Бафер мора спречити произвођачке процесе да додају информације у пун бафер и потрошачке процесе да узимају информације из празног бафера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>
                <a:solidFill>
                  <a:schemeClr val="tx1"/>
                </a:solidFill>
              </a:rPr>
              <a:t>Моделирање система реалног времена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225" y="1600200"/>
            <a:ext cx="7805738" cy="4129088"/>
          </a:xfrm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Ефекат подстицаја у систему реалног времена може проузроковати прелаз из једног стања у друго стање</a:t>
            </a:r>
            <a:r>
              <a:rPr lang="en-GB" sz="2400" dirty="0" smtClean="0"/>
              <a:t>.</a:t>
            </a:r>
          </a:p>
          <a:p>
            <a:r>
              <a:rPr lang="sr-Cyrl-RS" sz="2400" dirty="0" smtClean="0"/>
              <a:t>Модели стања се стога често користе да опишу уграђене системе реалног времена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UML </a:t>
            </a:r>
            <a:r>
              <a:rPr lang="sr-Cyrl-RS" sz="2400" dirty="0" smtClean="0"/>
              <a:t>дијаграми стања се могу користити да прикажу стања и њихове међусобне прелазе у систему реалног времена</a:t>
            </a:r>
            <a:r>
              <a:rPr lang="en-GB" dirty="0" smtClean="0"/>
              <a:t>.</a:t>
            </a:r>
            <a:endParaRPr lang="en-GB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Модели стања бензинске пумпе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Покривене теме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Дизајн уграђених система</a:t>
            </a:r>
            <a:endParaRPr lang="en-GB" dirty="0" smtClean="0"/>
          </a:p>
          <a:p>
            <a:r>
              <a:rPr lang="sr-Cyrl-RS" dirty="0" smtClean="0"/>
              <a:t>Архитектонски обрасци</a:t>
            </a:r>
            <a:endParaRPr lang="en-GB" dirty="0" smtClean="0"/>
          </a:p>
          <a:p>
            <a:r>
              <a:rPr lang="sr-Cyrl-RS" dirty="0" smtClean="0"/>
              <a:t>Анализа временских захтева</a:t>
            </a:r>
            <a:endParaRPr lang="en-GB" dirty="0" smtClean="0"/>
          </a:p>
          <a:p>
            <a:r>
              <a:rPr lang="sr-Cyrl-RS" dirty="0" smtClean="0"/>
              <a:t>Оперативни системи реалног времена (брзог одзива)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Програмирање у реалном времену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sz="2000" dirty="0" smtClean="0"/>
              <a:t>Програмски језици за развој система реалног времена морају да укључе начине за приступ хардверу система и требало би да је могуће предвидети време извршавања одређених операција у тим програмским језицима</a:t>
            </a:r>
            <a:r>
              <a:rPr lang="en-GB" sz="2000" dirty="0" smtClean="0"/>
              <a:t>.</a:t>
            </a:r>
          </a:p>
          <a:p>
            <a:r>
              <a:rPr lang="sr-Cyrl-RS" sz="2000" dirty="0" smtClean="0"/>
              <a:t>Коришћење програмских језика системског нивоа</a:t>
            </a:r>
            <a:r>
              <a:rPr lang="en-GB" sz="2000" dirty="0" smtClean="0"/>
              <a:t>, </a:t>
            </a:r>
            <a:r>
              <a:rPr lang="sr-Cyrl-RS" sz="2000" dirty="0" smtClean="0"/>
              <a:t>као што је „</a:t>
            </a:r>
            <a:r>
              <a:rPr lang="en-GB" sz="2000" dirty="0" smtClean="0"/>
              <a:t>C</a:t>
            </a:r>
            <a:r>
              <a:rPr lang="sr-Cyrl-RS" sz="2000" dirty="0" smtClean="0"/>
              <a:t>“</a:t>
            </a:r>
            <a:r>
              <a:rPr lang="en-GB" sz="2000" dirty="0" smtClean="0"/>
              <a:t>, </a:t>
            </a:r>
            <a:r>
              <a:rPr lang="sr-Cyrl-RS" sz="2000" dirty="0" smtClean="0"/>
              <a:t>који омогућавају генерисање ефикасног кода је распрострањено у односу на језике попут програмског језика </a:t>
            </a:r>
            <a:r>
              <a:rPr lang="en-GB" sz="2000" dirty="0" smtClean="0"/>
              <a:t>Java.</a:t>
            </a:r>
            <a:endParaRPr lang="en-GB" sz="2000" dirty="0"/>
          </a:p>
          <a:p>
            <a:r>
              <a:rPr lang="en-GB" sz="2000" dirty="0" smtClean="0"/>
              <a:t> </a:t>
            </a:r>
            <a:r>
              <a:rPr lang="sr-Cyrl-RS" sz="2000" dirty="0" smtClean="0"/>
              <a:t>Постоји губитак перформанси код објектно-оријентисаних система</a:t>
            </a:r>
            <a:r>
              <a:rPr lang="en-GB" sz="2000" dirty="0" smtClean="0"/>
              <a:t> </a:t>
            </a:r>
            <a:r>
              <a:rPr lang="sr-Cyrl-RS" sz="2000" dirty="0" smtClean="0"/>
              <a:t>јер је неопходан додатни код за посредовање при приступању атрибутима и позивању метода. Губитак перформанси може учинити немогућим испуњење временских рокова које захтевају системи реалног времена.</a:t>
            </a:r>
            <a:endParaRPr lang="en-GB" sz="2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Архитектонски обрасци за уграђене системе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Карактеристичне архитектуре система за уграђене системе</a:t>
            </a:r>
            <a:endParaRPr lang="en-US" dirty="0" smtClean="0"/>
          </a:p>
          <a:p>
            <a:pPr lvl="1"/>
            <a:r>
              <a:rPr lang="sr-Cyrl-RS" i="1" dirty="0" smtClean="0"/>
              <a:t>Посматрај и реагуј </a:t>
            </a:r>
            <a:r>
              <a:rPr lang="sr-Cyrl-RS" dirty="0" smtClean="0"/>
              <a:t>Овај</a:t>
            </a:r>
            <a:r>
              <a:rPr lang="en-GB" dirty="0" smtClean="0"/>
              <a:t> </a:t>
            </a:r>
            <a:r>
              <a:rPr lang="sr-Cyrl-RS" dirty="0" smtClean="0"/>
              <a:t>образац се користи када се скуп сензора редовно прати и приказује.</a:t>
            </a:r>
            <a:endParaRPr lang="en-GB" dirty="0" smtClean="0"/>
          </a:p>
          <a:p>
            <a:pPr lvl="1"/>
            <a:r>
              <a:rPr lang="sr-Cyrl-RS" i="1" dirty="0" smtClean="0"/>
              <a:t>Контрола окружења </a:t>
            </a:r>
            <a:r>
              <a:rPr lang="sr-Cyrl-RS" dirty="0" smtClean="0"/>
              <a:t>Овај образац се користи када систем укључује сензоре који пружају информације о окружењу, и активаторе који могу утицати на промене у окружењу</a:t>
            </a:r>
            <a:endParaRPr lang="en-GB" dirty="0"/>
          </a:p>
          <a:p>
            <a:pPr lvl="1"/>
            <a:r>
              <a:rPr lang="sr-Cyrl-RS" i="1" dirty="0" smtClean="0"/>
              <a:t>Цевовод процеса</a:t>
            </a:r>
            <a:r>
              <a:rPr lang="sr-Cyrl-RS" dirty="0" smtClean="0"/>
              <a:t> Овај образац се користи када се подаци морају трансформисати из једног облика у други пре него што могу бити обрађени</a:t>
            </a:r>
            <a:r>
              <a:rPr lang="en-GB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Образац</a:t>
            </a:r>
            <a:br>
              <a:rPr lang="sr-Cyrl-RS" dirty="0" smtClean="0"/>
            </a:br>
            <a:r>
              <a:rPr lang="sr-Cyrl-RS" i="1" dirty="0" smtClean="0"/>
              <a:t>Посматрај и реагуј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012633"/>
              </p:ext>
            </p:extLst>
          </p:nvPr>
        </p:nvGraphicFramePr>
        <p:xfrm>
          <a:off x="457200" y="1775830"/>
          <a:ext cx="8229600" cy="343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442"/>
                <a:gridCol w="6193158"/>
              </a:tblGrid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Име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Посматрај и реагуј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Опис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Улазне вредности скупа сензора истог типа се прикупљају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и анализирају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Ове вредности се затим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приказују на неки начин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Ако вредност сензора указује да је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настало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неко изузетно стање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онда се покрећу акције да скрену пажњу оператера на ту вредност и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у одређеним случајевима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покрећу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се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акције као одговор на изузетну вредност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Подстицаји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Вредости сензора повезаних на систем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Одговори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Исписи на екран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покретање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аларма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сигнали реактивним реактивним системима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Процеси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Посматрач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Анализа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Екран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Аларм, Реактор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Користи се код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Системи за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надгледање, алармни системи.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Структура процеса код обрасца</a:t>
            </a:r>
            <a:br>
              <a:rPr lang="sr-Cyrl-RS" dirty="0" smtClean="0"/>
            </a:br>
            <a:r>
              <a:rPr lang="sr-Cyrl-RS" i="1" dirty="0" smtClean="0"/>
              <a:t>Посматрај и реагуј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Структура процеса за алармни систем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04" y="1600201"/>
            <a:ext cx="7133346" cy="3924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Образац</a:t>
            </a:r>
            <a:br>
              <a:rPr lang="sr-Cyrl-RS" dirty="0" smtClean="0"/>
            </a:br>
            <a:r>
              <a:rPr lang="sr-Cyrl-RS" i="1" dirty="0" smtClean="0"/>
              <a:t>Контрола окружења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656740"/>
              </p:ext>
            </p:extLst>
          </p:nvPr>
        </p:nvGraphicFramePr>
        <p:xfrm>
          <a:off x="457200" y="1945436"/>
          <a:ext cx="8229600" cy="319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406"/>
                <a:gridCol w="6241194"/>
              </a:tblGrid>
              <a:tr h="18772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4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Име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4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Контрола окружења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Опис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Систем анализира информације из скупа сензора који сакупљају податке из окружења система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Додатне информације могу такође бити прикупљене о стањима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активатора повезаних на систем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На основу података из сензора и активатора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контролни сигнали се шаљу активаторима који онда проузрокују промене у окружењу система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Информације о вредностима сензора и стањима активатора могу бити приказани на екрану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Подстицаји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Вредности сензора повезаних на систем и стања активатора система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Одговори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Контролни сигнали активаторима,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приказивање информација на екрану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Процеси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Монитор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Контрола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Екран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Покретач активатора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Монитор активатора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Користи се код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Контролни системи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Структура процеса код обрасца</a:t>
            </a:r>
            <a:br>
              <a:rPr lang="sr-Cyrl-RS" dirty="0" smtClean="0"/>
            </a:br>
            <a:r>
              <a:rPr lang="sr-Cyrl-RS" i="1" dirty="0" smtClean="0"/>
              <a:t>Контрола окружења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Архитектура контролног система за </a:t>
            </a:r>
            <a:r>
              <a:rPr lang="sr-Latn-RS" dirty="0" smtClean="0"/>
              <a:t>ABS</a:t>
            </a:r>
            <a:r>
              <a:rPr lang="en-GB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Образац</a:t>
            </a:r>
            <a:br>
              <a:rPr lang="sr-Cyrl-RS" dirty="0" smtClean="0"/>
            </a:br>
            <a:r>
              <a:rPr lang="sr-Cyrl-RS" i="1" dirty="0" smtClean="0"/>
              <a:t>Цевовод процеса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254634"/>
              </p:ext>
            </p:extLst>
          </p:nvPr>
        </p:nvGraphicFramePr>
        <p:xfrm>
          <a:off x="957130" y="2073050"/>
          <a:ext cx="7149851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694"/>
                <a:gridCol w="5340157"/>
              </a:tblGrid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Име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Цевовод процеса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Опис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Цевовод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процеса је поставка код које се подаци крећу у низу од једног краја до другог краја цевовода. Процеси су често повезани синхронизованим баферима да би се омогућило да произвођачки и потрошачки процеси раде на различитим брзинама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Кулминација цевовода може бити екран или складиштење података или цевовод може завршити у активатору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Подстицаји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Улазне вредности из окружења или неког другог процеса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Одговори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Шаље излазне вредности у окружење или у дељени бафер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Процеси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Произвођач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Бафер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,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Потрошач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Користи се код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Системи за прикупљање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података, мултимедијални системи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Структура процеса код обрасца</a:t>
            </a:r>
            <a:br>
              <a:rPr lang="sr-Cyrl-RS" dirty="0" smtClean="0"/>
            </a:br>
            <a:r>
              <a:rPr lang="sr-Cyrl-RS" i="1" dirty="0" smtClean="0"/>
              <a:t>Цевовод процеса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4" y="1600823"/>
            <a:ext cx="7190386" cy="39531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Уграђени софтвер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Рачунари се користе за контролу широког спектра система, од једноставних кућних апарата, преко контролора за </a:t>
            </a:r>
            <a:r>
              <a:rPr lang="ru-RU" dirty="0" smtClean="0"/>
              <a:t>игре, па </a:t>
            </a:r>
            <a:r>
              <a:rPr lang="ru-RU" dirty="0"/>
              <a:t>до целих производних постројења</a:t>
            </a:r>
            <a:r>
              <a:rPr lang="en-GB" dirty="0" smtClean="0"/>
              <a:t>.</a:t>
            </a:r>
          </a:p>
          <a:p>
            <a:r>
              <a:rPr lang="ru-RU" dirty="0"/>
              <a:t>Њихов софтвер мора да реагује на догађаје генерисане од стране хардвера </a:t>
            </a:r>
            <a:r>
              <a:rPr lang="ru-RU" dirty="0" smtClean="0"/>
              <a:t>и углавном да издаје </a:t>
            </a:r>
            <a:r>
              <a:rPr lang="ru-RU" dirty="0"/>
              <a:t>контролне сигнале </a:t>
            </a:r>
            <a:r>
              <a:rPr lang="sr-Cyrl-RS" dirty="0" smtClean="0"/>
              <a:t>као</a:t>
            </a:r>
            <a:r>
              <a:rPr lang="ru-RU" dirty="0" smtClean="0"/>
              <a:t> одговор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ru-RU" dirty="0"/>
              <a:t>ове </a:t>
            </a:r>
            <a:r>
              <a:rPr lang="ru-RU" dirty="0" smtClean="0"/>
              <a:t>догађаје</a:t>
            </a:r>
            <a:r>
              <a:rPr lang="en-GB" dirty="0" smtClean="0"/>
              <a:t>. </a:t>
            </a:r>
          </a:p>
          <a:p>
            <a:r>
              <a:rPr lang="ru-RU" dirty="0"/>
              <a:t>Софтвер у овим системима је уграђен у </a:t>
            </a:r>
            <a:r>
              <a:rPr lang="ru-RU" dirty="0" smtClean="0"/>
              <a:t>хардвер система, </a:t>
            </a:r>
            <a:r>
              <a:rPr lang="ru-RU" dirty="0"/>
              <a:t>често у </a:t>
            </a:r>
            <a:r>
              <a:rPr lang="en-US" dirty="0" smtClean="0"/>
              <a:t>ROM-</a:t>
            </a:r>
            <a:r>
              <a:rPr lang="sr-Cyrl-RS" dirty="0"/>
              <a:t>у</a:t>
            </a:r>
            <a:r>
              <a:rPr lang="ru-RU" dirty="0" smtClean="0"/>
              <a:t> </a:t>
            </a:r>
            <a:r>
              <a:rPr lang="ru-RU" dirty="0"/>
              <a:t>и обично реагује, у реалном времену, на догађаје из окружења система</a:t>
            </a:r>
            <a:r>
              <a:rPr lang="en-GB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Прикупљање података о флуксу неутрона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Анализа временских захтева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Исправност система реалног времена зависи не само од исправности његових резултата већ и од времена потребног да се до тих резултата дође</a:t>
            </a:r>
            <a:r>
              <a:rPr lang="en-GB" dirty="0" smtClean="0"/>
              <a:t>.</a:t>
            </a:r>
          </a:p>
          <a:p>
            <a:r>
              <a:rPr lang="sr-Cyrl-RS" dirty="0" smtClean="0"/>
              <a:t>У анализи временских захтева рачуна се колико често се мора који процес покретати да би се обезбедило да сви улази буду обрађени и сви системски одговори буду призведени у право време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Резултати анализе временских захтева се користе да се одреди колико често ће се сваки од процеса покретати и како ће бити распоређено њихово извршавање од стране оперативног система реалног времена</a:t>
            </a:r>
            <a:r>
              <a:rPr lang="en-GB" dirty="0" smtClean="0"/>
              <a:t>.</a:t>
            </a:r>
            <a:endParaRPr lang="en-GB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Временски захтеви за </a:t>
            </a:r>
            <a:r>
              <a:rPr lang="sr-Cyrl-RS" dirty="0" smtClean="0"/>
              <a:t>алармни систем против провала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30170"/>
              </p:ext>
            </p:extLst>
          </p:nvPr>
        </p:nvGraphicFramePr>
        <p:xfrm>
          <a:off x="457200" y="160020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290"/>
                <a:gridCol w="5795310"/>
              </a:tblGrid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Подстицај/Одговор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Временски захтеви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Пад напајања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Прелазак на помоћно напајање мора се завршити у року од 50</a:t>
                      </a:r>
                      <a:r>
                        <a:rPr lang="en-GB" sz="1400" dirty="0" err="1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ms.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Аларм на вратима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Сваки аларм на вратима треба проверавати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два пута у секунди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Аларм на прозорима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Сваки аларм на прозорима треба проверавати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два пута у секунди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Детектор покрета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Сваки детектор покрета треба проверавати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два пута у секунди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Звучни аларм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Звучни аларм треба укључити у року од пола секунде од аларма покренутог од стане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неког од сензора.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Прекидач за светла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Треба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укључити светла у 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року од пола секунде од аларма покренутог од стане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неког од сензора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Комуникациони систем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Позив полицији треба бити започет у року од 2 секунде од аларма покренутог од стане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неког од сензора.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Синтисајзер гласа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Синтетизована порука мора бити на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располагању</a:t>
                      </a:r>
                      <a:r>
                        <a:rPr lang="sr-Cyrl-RS" sz="14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у року од 2 секунде од аларма покренутог од стане</a:t>
                      </a:r>
                      <a:r>
                        <a:rPr lang="sr-Cyrl-RS" sz="14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неког од сензора.</a:t>
                      </a:r>
                      <a:endParaRPr lang="en-GB" sz="1400" dirty="0" smtClean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Времена извршења и фреквенција покретања процеса код алармног система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61"/>
            <a:ext cx="8229600" cy="45254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Оперативни системи реалног времена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Оперативни системи реалног времена су специјализовани </a:t>
            </a:r>
            <a:r>
              <a:rPr lang="sr-Cyrl-RS" dirty="0" smtClean="0"/>
              <a:t>оперативни системи који управљају процесима у системима реалног времена</a:t>
            </a:r>
            <a:r>
              <a:rPr lang="en-GB" dirty="0" smtClean="0"/>
              <a:t>.</a:t>
            </a:r>
            <a:endParaRPr lang="en-GB" dirty="0"/>
          </a:p>
          <a:p>
            <a:r>
              <a:rPr lang="sr-Cyrl-RS" dirty="0" smtClean="0"/>
              <a:t>Одговорни за управљање процесима и додељивање ресурса</a:t>
            </a:r>
            <a:r>
              <a:rPr lang="en-GB" dirty="0" smtClean="0"/>
              <a:t> (</a:t>
            </a:r>
            <a:r>
              <a:rPr lang="sr-Cyrl-RS" dirty="0" smtClean="0"/>
              <a:t>процесора и меморије</a:t>
            </a:r>
            <a:r>
              <a:rPr lang="en-GB" dirty="0" smtClean="0"/>
              <a:t>).</a:t>
            </a:r>
            <a:endParaRPr lang="en-GB" dirty="0"/>
          </a:p>
          <a:p>
            <a:r>
              <a:rPr lang="sr-Cyrl-RS" dirty="0" smtClean="0"/>
              <a:t>Могу да буду засновани на стандардном језгру (</a:t>
            </a:r>
            <a:r>
              <a:rPr lang="en-GB" i="1" dirty="0" smtClean="0"/>
              <a:t>kernel</a:t>
            </a:r>
            <a:r>
              <a:rPr lang="sr-Cyrl-RS" dirty="0" smtClean="0"/>
              <a:t>-у)</a:t>
            </a:r>
            <a:r>
              <a:rPr lang="en-GB" dirty="0" smtClean="0"/>
              <a:t> </a:t>
            </a:r>
            <a:r>
              <a:rPr lang="sr-Cyrl-RS" dirty="0" smtClean="0"/>
              <a:t>које се користи непромењено или измењеном за одређену апликацију</a:t>
            </a:r>
            <a:r>
              <a:rPr lang="en-GB" dirty="0" smtClean="0"/>
              <a:t>.</a:t>
            </a:r>
            <a:endParaRPr lang="en-GB" dirty="0"/>
          </a:p>
          <a:p>
            <a:r>
              <a:rPr lang="sr-Cyrl-RS" dirty="0" smtClean="0"/>
              <a:t>Обично не укључују могућности као што су управљање датотекама</a:t>
            </a:r>
            <a:r>
              <a:rPr lang="en-GB" dirty="0" smtClean="0"/>
              <a:t>.</a:t>
            </a:r>
            <a:endParaRPr lang="en-GB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Компоненте оперативног система</a:t>
            </a:r>
            <a:endParaRPr lang="en-GB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Сат у реалном времену</a:t>
            </a:r>
            <a:endParaRPr lang="en-GB" sz="2400" dirty="0"/>
          </a:p>
          <a:p>
            <a:pPr lvl="1"/>
            <a:r>
              <a:rPr lang="sr-Cyrl-RS" sz="2000" dirty="0" smtClean="0"/>
              <a:t>Обезбеђује информације за планирање покретања процеса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Руковаоц прекидима</a:t>
            </a:r>
            <a:endParaRPr lang="en-GB" sz="2400" dirty="0"/>
          </a:p>
          <a:p>
            <a:pPr lvl="1"/>
            <a:r>
              <a:rPr lang="sr-Cyrl-RS" sz="2000" dirty="0" smtClean="0"/>
              <a:t>Управља апериодичним захтевима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Планер</a:t>
            </a:r>
            <a:endParaRPr lang="en-GB" sz="2400" dirty="0"/>
          </a:p>
          <a:p>
            <a:pPr lvl="1"/>
            <a:r>
              <a:rPr lang="sr-Cyrl-RS" sz="2000" dirty="0" smtClean="0"/>
              <a:t>Бира следећи процес за покретање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Управљач ресурсима</a:t>
            </a:r>
            <a:endParaRPr lang="en-GB" sz="2400" dirty="0"/>
          </a:p>
          <a:p>
            <a:pPr lvl="1"/>
            <a:r>
              <a:rPr lang="sr-Cyrl-RS" sz="2000" dirty="0" smtClean="0"/>
              <a:t>Додељује меморију и процесор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Отправник</a:t>
            </a:r>
            <a:endParaRPr lang="en-GB" sz="2400" dirty="0"/>
          </a:p>
          <a:p>
            <a:pPr lvl="1"/>
            <a:r>
              <a:rPr lang="sr-Cyrl-RS" sz="2000" dirty="0" smtClean="0"/>
              <a:t>Започиње извршење процеса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Системске компоненте које раде непрестано</a:t>
            </a: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Управљач конфигурацијом</a:t>
            </a:r>
            <a:endParaRPr lang="en-GB" sz="2400" dirty="0"/>
          </a:p>
          <a:p>
            <a:pPr lvl="1"/>
            <a:r>
              <a:rPr lang="sr-Cyrl-RS" sz="2000" dirty="0" smtClean="0"/>
              <a:t>Одговоран за динамичку реконфигурацију системског софтвера и хардвера</a:t>
            </a:r>
            <a:r>
              <a:rPr lang="en-GB" sz="2000" dirty="0" smtClean="0"/>
              <a:t>. </a:t>
            </a:r>
            <a:r>
              <a:rPr lang="sr-Cyrl-RS" sz="2000" dirty="0" smtClean="0"/>
              <a:t>Хардверски модули могу бити замењени и софтвер може бити ажуриран без заустављања рада система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Управљач кваровима</a:t>
            </a:r>
            <a:endParaRPr lang="en-GB" sz="2400" dirty="0"/>
          </a:p>
          <a:p>
            <a:pPr lvl="1"/>
            <a:r>
              <a:rPr lang="sr-Cyrl-RS" sz="2000" dirty="0" smtClean="0"/>
              <a:t>Одговоран за откривање софтверских и хардверских грешака и предузимање одговарајућих акција</a:t>
            </a:r>
            <a:r>
              <a:rPr lang="en-GB" sz="2000" dirty="0" smtClean="0"/>
              <a:t> (</a:t>
            </a:r>
            <a:r>
              <a:rPr lang="sr-Cyrl-RS" sz="2000" dirty="0" smtClean="0"/>
              <a:t>нпр.</a:t>
            </a:r>
            <a:r>
              <a:rPr lang="en-GB" sz="2000" dirty="0" smtClean="0"/>
              <a:t> </a:t>
            </a:r>
            <a:r>
              <a:rPr lang="sr-Cyrl-RS" sz="2000" dirty="0" smtClean="0"/>
              <a:t>пребацивање на дискове са резервним копијама</a:t>
            </a:r>
            <a:r>
              <a:rPr lang="en-GB" sz="2000" dirty="0" smtClean="0"/>
              <a:t>) </a:t>
            </a:r>
            <a:r>
              <a:rPr lang="sr-Cyrl-RS" sz="2000" dirty="0" smtClean="0"/>
              <a:t>да би се обезбедило да систем настави са функционисањем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Компоненте оперативног система реалног времена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8" y="1601211"/>
            <a:ext cx="8838822" cy="48589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Приоритет процеса</a:t>
            </a:r>
            <a:endParaRPr lang="en-GB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Обрада неких врста подстицаја мора некад имати приоритет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Ниво приоритета: </a:t>
            </a:r>
            <a:r>
              <a:rPr lang="sr-Cyrl-RS" sz="2400" i="1" dirty="0" smtClean="0"/>
              <a:t>ПРЕКИД</a:t>
            </a:r>
            <a:r>
              <a:rPr lang="en-GB" sz="2400" dirty="0" smtClean="0"/>
              <a:t>. </a:t>
            </a:r>
            <a:r>
              <a:rPr lang="sr-Cyrl-RS" sz="2400" dirty="0" smtClean="0"/>
              <a:t>Највиши приоритет који се додељује процесима који захтевају веома брз одзив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Ниво приоритета: </a:t>
            </a:r>
            <a:r>
              <a:rPr lang="sr-Cyrl-RS" sz="2400" i="1" dirty="0" smtClean="0"/>
              <a:t>САТ. </a:t>
            </a:r>
            <a:r>
              <a:rPr lang="sr-Cyrl-RS" sz="2400" dirty="0" smtClean="0"/>
              <a:t>Додељује се периодичним процесима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dirty="0" smtClean="0"/>
              <a:t>У оквиру њих</a:t>
            </a:r>
            <a:r>
              <a:rPr lang="en-GB" sz="2400" dirty="0" smtClean="0"/>
              <a:t>, </a:t>
            </a:r>
            <a:r>
              <a:rPr lang="sr-Cyrl-RS" sz="2400" dirty="0" smtClean="0"/>
              <a:t>додатни нивои приоритета могу бити додељени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Опслуживање прекида</a:t>
            </a:r>
            <a:endParaRPr lang="en-GB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Контрола се аутоматски преноси на унапред одређену меморијску локацију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Ова локација садржи инструкцију за скок на рутину сервиса прекида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Даљи прекиди се онемогућавају</a:t>
            </a:r>
            <a:r>
              <a:rPr lang="en-GB" sz="2400" dirty="0" smtClean="0"/>
              <a:t>, </a:t>
            </a:r>
            <a:r>
              <a:rPr lang="sr-Cyrl-RS" sz="2400" dirty="0" smtClean="0"/>
              <a:t>прекид се обрађује и затим се контрола враћа прекинутом процесу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Рутина сервиса прекида МОРА бити кратка, једноставна и брза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Одзив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Одзив </a:t>
            </a:r>
            <a:r>
              <a:rPr lang="ru-RU" dirty="0"/>
              <a:t>у реалном времену је критична разлика између уграђених система и других софтверских система, као што су </a:t>
            </a:r>
            <a:r>
              <a:rPr lang="ru-RU" dirty="0" smtClean="0"/>
              <a:t>информациони системи, веб-базирани системи </a:t>
            </a:r>
            <a:r>
              <a:rPr lang="ru-RU" dirty="0"/>
              <a:t>или </a:t>
            </a:r>
            <a:r>
              <a:rPr lang="ru-RU" dirty="0" smtClean="0"/>
              <a:t>лични софтверски системи</a:t>
            </a:r>
            <a:r>
              <a:rPr lang="en-GB" dirty="0" smtClean="0"/>
              <a:t>.</a:t>
            </a:r>
          </a:p>
          <a:p>
            <a:r>
              <a:rPr lang="ru-RU" dirty="0"/>
              <a:t>За </a:t>
            </a:r>
            <a:r>
              <a:rPr lang="ru-RU" dirty="0" smtClean="0"/>
              <a:t>системе који не раде у реалном времену, исправност се може </a:t>
            </a:r>
            <a:r>
              <a:rPr lang="ru-RU" dirty="0"/>
              <a:t>дефинисати наводећи како </a:t>
            </a:r>
            <a:r>
              <a:rPr lang="ru-RU" dirty="0" smtClean="0"/>
              <a:t>се улаз система пресликава у одговарајући излаз </a:t>
            </a:r>
            <a:r>
              <a:rPr lang="ru-RU" dirty="0"/>
              <a:t>који би требало да буде </a:t>
            </a:r>
            <a:r>
              <a:rPr lang="ru-RU" dirty="0" smtClean="0"/>
              <a:t>произведен </a:t>
            </a:r>
            <a:r>
              <a:rPr lang="ru-RU" dirty="0"/>
              <a:t>од стране </a:t>
            </a:r>
            <a:r>
              <a:rPr lang="ru-RU" dirty="0" smtClean="0"/>
              <a:t>система</a:t>
            </a:r>
            <a:r>
              <a:rPr lang="en-GB" dirty="0" smtClean="0"/>
              <a:t>. </a:t>
            </a:r>
          </a:p>
          <a:p>
            <a:r>
              <a:rPr lang="ru-RU" dirty="0"/>
              <a:t>У </a:t>
            </a:r>
            <a:r>
              <a:rPr lang="ru-RU" dirty="0" smtClean="0"/>
              <a:t>систему реалног времена, исправност </a:t>
            </a:r>
            <a:r>
              <a:rPr lang="ru-RU" dirty="0"/>
              <a:t>зависи и од одговора на улаз и </a:t>
            </a:r>
            <a:r>
              <a:rPr lang="ru-RU" dirty="0" smtClean="0"/>
              <a:t>од времена потребног </a:t>
            </a:r>
            <a:r>
              <a:rPr lang="ru-RU" dirty="0"/>
              <a:t>да се створи тај одговор. Ако </a:t>
            </a:r>
            <a:r>
              <a:rPr lang="ru-RU" dirty="0" smtClean="0"/>
              <a:t>систему треба </a:t>
            </a:r>
            <a:r>
              <a:rPr lang="ru-RU" dirty="0"/>
              <a:t>превише времена да одговори, онда </a:t>
            </a:r>
            <a:r>
              <a:rPr lang="ru-RU" dirty="0" smtClean="0"/>
              <a:t>и тачан одговор </a:t>
            </a:r>
            <a:r>
              <a:rPr lang="ru-RU" dirty="0"/>
              <a:t>може </a:t>
            </a:r>
            <a:r>
              <a:rPr lang="ru-RU" dirty="0" smtClean="0"/>
              <a:t>бити незадовољавајући</a:t>
            </a:r>
            <a:r>
              <a:rPr lang="en-GB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Опслуживање периодичних процеса</a:t>
            </a:r>
            <a:endParaRPr lang="en-GB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sz="2400" dirty="0" smtClean="0"/>
              <a:t>У већини система реалног времена</a:t>
            </a:r>
            <a:r>
              <a:rPr lang="en-GB" sz="2400" dirty="0" smtClean="0"/>
              <a:t>, </a:t>
            </a:r>
            <a:r>
              <a:rPr lang="sr-Cyrl-RS" sz="2400" dirty="0" smtClean="0"/>
              <a:t>јављаће се више класа периодичних процеса, свака са различитом периодом, </a:t>
            </a:r>
            <a:r>
              <a:rPr lang="sr-Cyrl-RS" dirty="0"/>
              <a:t>временом извршавања и </a:t>
            </a:r>
            <a:r>
              <a:rPr lang="sr-Cyrl-RS" sz="2400" dirty="0" smtClean="0"/>
              <a:t>роком извршавања.</a:t>
            </a:r>
            <a:endParaRPr lang="en-GB" sz="2400" dirty="0"/>
          </a:p>
          <a:p>
            <a:r>
              <a:rPr lang="sr-Cyrl-RS" sz="2400" dirty="0" smtClean="0"/>
              <a:t>Сат реалног времена откуцава периодично и сваки откуцај изазива прекид током кога се периодични процеси распоређују</a:t>
            </a:r>
            <a:r>
              <a:rPr lang="en-GB" sz="2400" dirty="0" smtClean="0"/>
              <a:t> </a:t>
            </a:r>
            <a:r>
              <a:rPr lang="sr-Cyrl-RS" sz="2400" dirty="0" smtClean="0"/>
              <a:t>управљачу процесима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/>
              <a:t>Управљач процесима бира процес који је спреман  за извршавање</a:t>
            </a:r>
            <a:r>
              <a:rPr lang="en-GB" sz="2400" dirty="0" smtClean="0"/>
              <a:t>.</a:t>
            </a:r>
            <a:endParaRPr lang="en-GB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Управљање процесима</a:t>
            </a:r>
            <a:endParaRPr lang="en-GB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sr-Cyrl-RS" dirty="0" smtClean="0"/>
              <a:t>Бави се управљањем скупом конкурентних процеса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Периодични процеси се извршавају по претходно одређеним временским интервалима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Оперативни систем реалног времена користи сат реалног времена како би утврдио када да покрене процес, узимајући у обзир</a:t>
            </a:r>
            <a:r>
              <a:rPr lang="en-GB" dirty="0" smtClean="0"/>
              <a:t>: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sr-Cyrl-RS" dirty="0" smtClean="0"/>
              <a:t>Периоду процеса </a:t>
            </a:r>
            <a:r>
              <a:rPr lang="en-GB" dirty="0" smtClean="0"/>
              <a:t>–</a:t>
            </a:r>
            <a:r>
              <a:rPr lang="sr-Cyrl-RS" dirty="0" smtClean="0"/>
              <a:t> време између два покретања</a:t>
            </a:r>
            <a:r>
              <a:rPr lang="en-GB" dirty="0" smtClean="0"/>
              <a:t>.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sr-Cyrl-RS" dirty="0" smtClean="0"/>
              <a:t>Временски рок процеса </a:t>
            </a:r>
            <a:r>
              <a:rPr lang="en-GB" dirty="0" smtClean="0"/>
              <a:t>– </a:t>
            </a:r>
            <a:r>
              <a:rPr lang="sr-Cyrl-RS" dirty="0" smtClean="0"/>
              <a:t>време за које се процес мора завршити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Акције </a:t>
            </a:r>
            <a:r>
              <a:rPr lang="sr-Cyrl-RS" dirty="0" smtClean="0"/>
              <a:t>оперативног система реалног времена </a:t>
            </a:r>
            <a:r>
              <a:rPr lang="sr-Cyrl-RS" dirty="0"/>
              <a:t>потребне да се покрене процес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6" y="1600823"/>
            <a:ext cx="7190386" cy="39531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Промена процеса који се извршава</a:t>
            </a:r>
            <a:endParaRPr lang="en-GB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pPr>
              <a:lnSpc>
                <a:spcPct val="90000"/>
              </a:lnSpc>
            </a:pPr>
            <a:r>
              <a:rPr lang="sr-Cyrl-RS" dirty="0" smtClean="0"/>
              <a:t>Планер бира следећи процес који ће се извршавати од стране процесора</a:t>
            </a:r>
            <a:r>
              <a:rPr lang="en-GB" dirty="0" smtClean="0"/>
              <a:t>. </a:t>
            </a:r>
            <a:r>
              <a:rPr lang="sr-Cyrl-RS" dirty="0" smtClean="0"/>
              <a:t>Ово зависи од стратегије распоређивања која може узимати у обзир приоритет процеса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Управљач ресурсима додељује меморију и процесор процесу који ће се извршавати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/>
              <a:t>Отправљач узима процес из листе спремних процеса и учитава га на процесор и започиње извршавање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Стратегије распоређивања</a:t>
            </a:r>
            <a:endParaRPr lang="en-GB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 smtClean="0"/>
              <a:t>N</a:t>
            </a:r>
            <a:r>
              <a:rPr lang="sr-Cyrl-RS" sz="2400" dirty="0" smtClean="0"/>
              <a:t>еокупирајуће распоређивање</a:t>
            </a:r>
            <a:endParaRPr lang="en-GB" sz="2400" dirty="0"/>
          </a:p>
          <a:p>
            <a:pPr lvl="1"/>
            <a:r>
              <a:rPr lang="sr-Cyrl-RS" sz="2000" dirty="0" smtClean="0"/>
              <a:t>Када је процес једном распоређен на извршавање, извршава се до краја или док не буде блокиран из неког разлога (нпр. чекајући на улазно/излазне операције).</a:t>
            </a:r>
            <a:endParaRPr lang="en-GB" sz="2000" dirty="0"/>
          </a:p>
          <a:p>
            <a:r>
              <a:rPr lang="sr-Cyrl-RS" dirty="0" smtClean="0"/>
              <a:t>Окупирајуће </a:t>
            </a:r>
            <a:r>
              <a:rPr lang="sr-Cyrl-RS" dirty="0"/>
              <a:t>распоређивање</a:t>
            </a:r>
            <a:endParaRPr lang="en-GB" sz="2400" dirty="0"/>
          </a:p>
          <a:p>
            <a:pPr lvl="1"/>
            <a:r>
              <a:rPr lang="sr-Cyrl-RS" sz="2000" dirty="0" smtClean="0"/>
              <a:t>Извршавање тренутног процеса се може прекинути ако процес вишег приоритета захтева опслуживање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sz="2400" dirty="0" smtClean="0"/>
              <a:t>Алгоритми за распоређивање</a:t>
            </a:r>
            <a:endParaRPr lang="en-GB" sz="2400" dirty="0"/>
          </a:p>
          <a:p>
            <a:pPr lvl="1"/>
            <a:r>
              <a:rPr lang="sr-Cyrl-RS" sz="2000" dirty="0" smtClean="0"/>
              <a:t>Извршавају се сви у круг, један за другим</a:t>
            </a:r>
            <a:r>
              <a:rPr lang="en-GB" sz="2000" dirty="0" smtClean="0"/>
              <a:t>;</a:t>
            </a:r>
            <a:endParaRPr lang="en-GB" sz="2000" dirty="0"/>
          </a:p>
          <a:p>
            <a:pPr lvl="1"/>
            <a:r>
              <a:rPr lang="sr-Cyrl-RS" dirty="0"/>
              <a:t>Они са </a:t>
            </a:r>
            <a:r>
              <a:rPr lang="sr-Cyrl-RS" dirty="0" smtClean="0"/>
              <a:t>најкраћом периодом имају </a:t>
            </a:r>
            <a:r>
              <a:rPr lang="sr-Cyrl-RS" dirty="0"/>
              <a:t>предност</a:t>
            </a:r>
            <a:r>
              <a:rPr lang="en-GB" sz="2000" dirty="0" smtClean="0"/>
              <a:t>;</a:t>
            </a:r>
            <a:endParaRPr lang="en-GB" sz="2000" dirty="0"/>
          </a:p>
          <a:p>
            <a:pPr lvl="1"/>
            <a:r>
              <a:rPr lang="sr-Cyrl-RS" sz="2000" dirty="0" smtClean="0"/>
              <a:t>Они са најкраћим роком извршавања имају предност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Кључне тачке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sz="2000" dirty="0" smtClean="0"/>
              <a:t>Уграђени софтверски систем је део хардверско/софтверског система који реагује на догађаје у свом окружењу</a:t>
            </a:r>
            <a:r>
              <a:rPr lang="en-GB" sz="2000" dirty="0" smtClean="0"/>
              <a:t>. </a:t>
            </a:r>
            <a:r>
              <a:rPr lang="sr-Cyrl-RS" sz="2000" dirty="0" smtClean="0"/>
              <a:t>Софтвер је „уграђен“ у хардвер</a:t>
            </a:r>
            <a:r>
              <a:rPr lang="en-GB" sz="2000" dirty="0" smtClean="0"/>
              <a:t>. </a:t>
            </a:r>
            <a:r>
              <a:rPr lang="sr-Cyrl-RS" sz="2000" dirty="0" smtClean="0"/>
              <a:t>Уграђени системи су обично системи реалног времена</a:t>
            </a:r>
            <a:r>
              <a:rPr lang="en-GB" sz="2000" dirty="0" smtClean="0"/>
              <a:t>.</a:t>
            </a:r>
          </a:p>
          <a:p>
            <a:r>
              <a:rPr lang="sr-Cyrl-RS" sz="2000" dirty="0" smtClean="0"/>
              <a:t>Систем реалног времена је софтверски систем који мора да одговори на захтеве у реалном времену</a:t>
            </a:r>
            <a:r>
              <a:rPr lang="en-GB" sz="2000" dirty="0" smtClean="0"/>
              <a:t>. </a:t>
            </a:r>
            <a:r>
              <a:rPr lang="sr-Cyrl-RS" sz="2000" dirty="0" smtClean="0"/>
              <a:t>Исправност система не зависи само од исправности резултата који се произведе већ и од времена које је било потребно да се тај резултат произведе</a:t>
            </a:r>
            <a:r>
              <a:rPr lang="en-GB" sz="2000" dirty="0" smtClean="0"/>
              <a:t>.</a:t>
            </a:r>
          </a:p>
          <a:p>
            <a:r>
              <a:rPr lang="sr-Cyrl-RS" sz="2000" dirty="0" smtClean="0"/>
              <a:t>Системи реалног времена су углавном имплементирани као скуп процеса који међусобно комуницирају и реагују на подстицаје не би ли произвели одговоре</a:t>
            </a:r>
            <a:r>
              <a:rPr lang="en-GB" sz="2000" dirty="0" smtClean="0"/>
              <a:t>. </a:t>
            </a:r>
          </a:p>
          <a:p>
            <a:r>
              <a:rPr lang="sr-Cyrl-RS" sz="2000" dirty="0" smtClean="0"/>
              <a:t>Модели стања су битна репрезентација дизајна за уграђене системе реалног времена</a:t>
            </a:r>
            <a:r>
              <a:rPr lang="en-GB" sz="2000" dirty="0" smtClean="0"/>
              <a:t>. </a:t>
            </a:r>
            <a:r>
              <a:rPr lang="sr-Cyrl-RS" sz="2000" dirty="0" smtClean="0"/>
              <a:t>Користе се да прикажу како систем реагује на своје окружење јер догађаји проузрокују промене стања система</a:t>
            </a:r>
            <a:r>
              <a:rPr lang="en-GB" sz="2000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Кључне тачке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sz="2000" dirty="0" smtClean="0"/>
              <a:t>Постоји неколико стандардних образаца који се могу уочити код различитих типова уграђених система</a:t>
            </a:r>
            <a:r>
              <a:rPr lang="en-GB" sz="2000" dirty="0" smtClean="0"/>
              <a:t>. </a:t>
            </a:r>
            <a:r>
              <a:rPr lang="sr-Cyrl-RS" sz="2000" dirty="0" smtClean="0"/>
              <a:t>Они укључују образац за надгледање окружења система за нежељене догађаје</a:t>
            </a:r>
            <a:r>
              <a:rPr lang="en-GB" sz="2000" dirty="0" smtClean="0"/>
              <a:t>, </a:t>
            </a:r>
            <a:r>
              <a:rPr lang="sr-Cyrl-RS" sz="2000" dirty="0" smtClean="0"/>
              <a:t>образац за контролу активатора и образац за обраду података.</a:t>
            </a:r>
            <a:endParaRPr lang="en-GB" sz="2000" dirty="0" smtClean="0"/>
          </a:p>
          <a:p>
            <a:r>
              <a:rPr lang="sr-Cyrl-RS" sz="2000" dirty="0" smtClean="0"/>
              <a:t>Дизајнери система реалног времена морају да ураде анализу временских захтева</a:t>
            </a:r>
            <a:r>
              <a:rPr lang="en-GB" sz="2000" dirty="0" smtClean="0"/>
              <a:t>, </a:t>
            </a:r>
            <a:r>
              <a:rPr lang="sr-Cyrl-RS" sz="2000" dirty="0" smtClean="0"/>
              <a:t>која је вођена временским роковима за обраду подстицаја и одговоре на њих</a:t>
            </a:r>
            <a:r>
              <a:rPr lang="en-GB" sz="2000" dirty="0" smtClean="0"/>
              <a:t>. </a:t>
            </a:r>
            <a:r>
              <a:rPr lang="sr-Cyrl-RS" sz="2000" dirty="0" smtClean="0"/>
              <a:t>Они морају да одлуче колико често ће се који процес у систему покретати и да одреде средње и најдуже време извршавања процеса</a:t>
            </a:r>
            <a:r>
              <a:rPr lang="en-GB" sz="2000" dirty="0" smtClean="0"/>
              <a:t>.</a:t>
            </a:r>
          </a:p>
          <a:p>
            <a:r>
              <a:rPr lang="sr-Cyrl-RS" sz="2000" dirty="0" smtClean="0"/>
              <a:t>Оперативни систем реалног времена је одговоран за управљање процесима и ресурсима</a:t>
            </a:r>
            <a:r>
              <a:rPr lang="en-GB" sz="2000" dirty="0" smtClean="0"/>
              <a:t>. </a:t>
            </a:r>
            <a:r>
              <a:rPr lang="sr-Cyrl-RS" sz="2000" dirty="0" smtClean="0"/>
              <a:t>Увек укључује планер, који је одговоран за одлучивање који процес треба распоредити на извршавање</a:t>
            </a:r>
            <a:r>
              <a:rPr lang="en-GB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Дефиниција</a:t>
            </a:r>
            <a:endParaRPr lang="en-GB" dirty="0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63538" y="4025900"/>
            <a:ext cx="8497887" cy="1436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840" tIns="44623" rIns="90840" bIns="44623">
            <a:prstTxWarp prst="textNoShape">
              <a:avLst/>
            </a:prstTxWarp>
            <a:spAutoFit/>
          </a:bodyPr>
          <a:lstStyle/>
          <a:p>
            <a:pPr defTabSz="917575">
              <a:lnSpc>
                <a:spcPts val="2113"/>
              </a:lnSpc>
            </a:pPr>
            <a:endParaRPr lang="en-GB" sz="1800">
              <a:solidFill>
                <a:srgbClr val="000000"/>
              </a:solidFill>
            </a:endParaRPr>
          </a:p>
          <a:p>
            <a:pPr defTabSz="917575">
              <a:lnSpc>
                <a:spcPts val="2113"/>
              </a:lnSpc>
            </a:pPr>
            <a:endParaRPr lang="en-GB" sz="1800">
              <a:solidFill>
                <a:srgbClr val="000000"/>
              </a:solidFill>
            </a:endParaRPr>
          </a:p>
          <a:p>
            <a:pPr defTabSz="917575">
              <a:lnSpc>
                <a:spcPts val="2113"/>
              </a:lnSpc>
            </a:pPr>
            <a:endParaRPr lang="en-GB" sz="1800">
              <a:solidFill>
                <a:srgbClr val="000000"/>
              </a:solidFill>
            </a:endParaRPr>
          </a:p>
          <a:p>
            <a:pPr defTabSz="917575">
              <a:lnSpc>
                <a:spcPts val="2113"/>
              </a:lnSpc>
            </a:pPr>
            <a:endParaRPr lang="en-GB" sz="1800">
              <a:solidFill>
                <a:srgbClr val="000000"/>
              </a:solidFill>
            </a:endParaRPr>
          </a:p>
          <a:p>
            <a:pPr algn="ctr" defTabSz="917575"/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1625" y="1600200"/>
            <a:ext cx="8402638" cy="4505325"/>
          </a:xfrm>
          <a:noFill/>
          <a:ln/>
        </p:spPr>
        <p:txBody>
          <a:bodyPr lIns="90840" tIns="44623" rIns="90840" bIns="44623"/>
          <a:lstStyle/>
          <a:p>
            <a:pPr>
              <a:lnSpc>
                <a:spcPct val="90000"/>
              </a:lnSpc>
            </a:pPr>
            <a:r>
              <a:rPr lang="sr-Cyrl-RS" dirty="0" smtClean="0">
                <a:solidFill>
                  <a:schemeClr val="accent1"/>
                </a:solidFill>
              </a:rPr>
              <a:t>Систем реалног времена</a:t>
            </a:r>
            <a:r>
              <a:rPr lang="en-GB" dirty="0" smtClean="0"/>
              <a:t> </a:t>
            </a:r>
            <a:r>
              <a:rPr lang="sr-Cyrl-RS" dirty="0" smtClean="0"/>
              <a:t>је софтверски систем код кога исправно функционисање система зависи од резултата система као и од времена за које се до резултата дошло.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>
                <a:solidFill>
                  <a:schemeClr val="accent1"/>
                </a:solidFill>
              </a:rPr>
              <a:t>Мек систем </a:t>
            </a:r>
            <a:r>
              <a:rPr lang="sr-Cyrl-RS" dirty="0">
                <a:solidFill>
                  <a:schemeClr val="accent1"/>
                </a:solidFill>
              </a:rPr>
              <a:t>реалног </a:t>
            </a:r>
            <a:r>
              <a:rPr lang="sr-Cyrl-RS" dirty="0" smtClean="0">
                <a:solidFill>
                  <a:schemeClr val="accent1"/>
                </a:solidFill>
              </a:rPr>
              <a:t>времена</a:t>
            </a:r>
            <a:r>
              <a:rPr lang="sr-Cyrl-RS" dirty="0" smtClean="0"/>
              <a:t> је систем чије је оперисање само деградирано уколико се до резултата није дошло у захтеваном временском року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sr-Cyrl-RS" dirty="0" smtClean="0">
                <a:solidFill>
                  <a:schemeClr val="accent1"/>
                </a:solidFill>
              </a:rPr>
              <a:t>Тврд систем </a:t>
            </a:r>
            <a:r>
              <a:rPr lang="sr-Cyrl-RS" dirty="0">
                <a:solidFill>
                  <a:schemeClr val="accent1"/>
                </a:solidFill>
              </a:rPr>
              <a:t>реалног времена</a:t>
            </a:r>
            <a:r>
              <a:rPr lang="sr-Cyrl-RS" dirty="0"/>
              <a:t> је систем чије је оперисање </a:t>
            </a:r>
            <a:r>
              <a:rPr lang="sr-Cyrl-RS" b="1" dirty="0" smtClean="0"/>
              <a:t>неисправно</a:t>
            </a:r>
            <a:r>
              <a:rPr lang="sr-Cyrl-RS" dirty="0" smtClean="0"/>
              <a:t> уколико </a:t>
            </a:r>
            <a:r>
              <a:rPr lang="sr-Cyrl-RS" dirty="0"/>
              <a:t>се до резултата није дошло у захтеваном временском року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Карактеристике уграђеног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Уграђени системи углавном раде континуално и не престају са радом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Интеракције са окружењем система су неконтролисане и непредвидиве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Могу постојати физичка ограничења (нпр. снага) која утичу на дизајн система</a:t>
            </a:r>
            <a:r>
              <a:rPr lang="en-GB" dirty="0" smtClean="0"/>
              <a:t>. </a:t>
            </a:r>
          </a:p>
          <a:p>
            <a:r>
              <a:rPr lang="sr-Cyrl-RS" dirty="0" smtClean="0"/>
              <a:t>Може бити неопходна директна интеракција са хардвером</a:t>
            </a:r>
            <a:r>
              <a:rPr lang="en-GB" dirty="0" smtClean="0"/>
              <a:t>. </a:t>
            </a:r>
          </a:p>
          <a:p>
            <a:r>
              <a:rPr lang="ru-RU" dirty="0"/>
              <a:t>Питања безбедности и поузданости </a:t>
            </a:r>
            <a:r>
              <a:rPr lang="ru-RU" dirty="0" smtClean="0"/>
              <a:t>могу </a:t>
            </a:r>
            <a:r>
              <a:rPr lang="ru-RU" dirty="0"/>
              <a:t>доминирати </a:t>
            </a:r>
            <a:r>
              <a:rPr lang="ru-RU" dirty="0" smtClean="0"/>
              <a:t>при дизајну </a:t>
            </a:r>
            <a:r>
              <a:rPr lang="ru-RU" dirty="0"/>
              <a:t>система</a:t>
            </a:r>
            <a:r>
              <a:rPr lang="ru-RU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Дизајн уграђеног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Процес дизајна за уграђене системе мора да размотри</a:t>
            </a:r>
            <a:r>
              <a:rPr lang="en-GB" dirty="0" smtClean="0"/>
              <a:t>,</a:t>
            </a:r>
            <a:r>
              <a:rPr lang="sr-Cyrl-RS" dirty="0" smtClean="0"/>
              <a:t> у детаље</a:t>
            </a:r>
            <a:r>
              <a:rPr lang="en-GB" dirty="0" smtClean="0"/>
              <a:t>,</a:t>
            </a:r>
            <a:r>
              <a:rPr lang="sr-Cyrl-RS" dirty="0" smtClean="0"/>
              <a:t> дизајн и перформансе хардвера система</a:t>
            </a:r>
            <a:r>
              <a:rPr lang="en-GB" dirty="0" smtClean="0"/>
              <a:t>. </a:t>
            </a:r>
          </a:p>
          <a:p>
            <a:r>
              <a:rPr lang="ru-RU" dirty="0"/>
              <a:t>Део процеса пројектовања може укључити </a:t>
            </a:r>
            <a:r>
              <a:rPr lang="ru-RU" dirty="0" smtClean="0"/>
              <a:t>одлучивање које системске могућности ће да се реализују </a:t>
            </a:r>
            <a:r>
              <a:rPr lang="ru-RU" dirty="0"/>
              <a:t>у софтверу </a:t>
            </a:r>
            <a:r>
              <a:rPr lang="ru-RU" dirty="0" smtClean="0"/>
              <a:t>а које у хардверу</a:t>
            </a:r>
            <a:r>
              <a:rPr lang="en-GB" dirty="0" smtClean="0"/>
              <a:t>.</a:t>
            </a:r>
          </a:p>
          <a:p>
            <a:r>
              <a:rPr lang="sr-Cyrl-RS" dirty="0" smtClean="0"/>
              <a:t>Одлуке ниског нивоа по питању избора хардвера</a:t>
            </a:r>
            <a:r>
              <a:rPr lang="en-GB" dirty="0" smtClean="0"/>
              <a:t>, </a:t>
            </a:r>
            <a:r>
              <a:rPr lang="sr-Cyrl-RS" dirty="0" smtClean="0"/>
              <a:t>софтвера за подршку и тајминга система морају се размотрити рано у процесу пројектовања</a:t>
            </a:r>
            <a:r>
              <a:rPr lang="en-GB" dirty="0" smtClean="0"/>
              <a:t>.</a:t>
            </a:r>
          </a:p>
          <a:p>
            <a:r>
              <a:rPr lang="ru-RU" dirty="0"/>
              <a:t>То може </a:t>
            </a:r>
            <a:r>
              <a:rPr lang="ru-RU" dirty="0" smtClean="0"/>
              <a:t>значити </a:t>
            </a:r>
            <a:r>
              <a:rPr lang="ru-RU" dirty="0"/>
              <a:t>да се додатне функционалности софтвера, као што су </a:t>
            </a:r>
            <a:r>
              <a:rPr lang="ru-RU" dirty="0" smtClean="0"/>
              <a:t>управљање батеријом и напајањем</a:t>
            </a:r>
            <a:r>
              <a:rPr lang="ru-RU" dirty="0"/>
              <a:t>, </a:t>
            </a:r>
            <a:r>
              <a:rPr lang="ru-RU" dirty="0" smtClean="0"/>
              <a:t>морају укључити </a:t>
            </a:r>
            <a:r>
              <a:rPr lang="ru-RU" dirty="0"/>
              <a:t>у </a:t>
            </a:r>
            <a:r>
              <a:rPr lang="ru-RU" dirty="0" smtClean="0"/>
              <a:t>систем</a:t>
            </a:r>
            <a:r>
              <a:rPr lang="en-GB" dirty="0" smtClean="0"/>
              <a:t>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sr-Cyrl-RS" dirty="0" smtClean="0"/>
              <a:t>Реактивни системи</a:t>
            </a:r>
            <a:endParaRPr lang="en-GB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840" tIns="44623" rIns="90840" bIns="44623"/>
          <a:lstStyle/>
          <a:p>
            <a:r>
              <a:rPr lang="ru-RU" dirty="0" smtClean="0"/>
              <a:t>При подстицају, </a:t>
            </a:r>
            <a:r>
              <a:rPr lang="ru-RU" dirty="0"/>
              <a:t>систем мора да произведе реакцију или </a:t>
            </a:r>
            <a:r>
              <a:rPr lang="ru-RU" dirty="0" smtClean="0"/>
              <a:t>одговор у оквиру одређеног временског рока</a:t>
            </a:r>
            <a:r>
              <a:rPr lang="en-GB" sz="2400" dirty="0" smtClean="0"/>
              <a:t>.</a:t>
            </a:r>
            <a:endParaRPr lang="en-GB" sz="2400" dirty="0"/>
          </a:p>
          <a:p>
            <a:r>
              <a:rPr lang="sr-Cyrl-RS" sz="2400" dirty="0" smtClean="0">
                <a:solidFill>
                  <a:schemeClr val="accent1"/>
                </a:solidFill>
              </a:rPr>
              <a:t>Периодични подстицаји</a:t>
            </a:r>
            <a:r>
              <a:rPr lang="en-GB" sz="2400" dirty="0" smtClean="0"/>
              <a:t>. </a:t>
            </a:r>
            <a:r>
              <a:rPr lang="sr-Cyrl-RS" sz="2400" dirty="0" smtClean="0"/>
              <a:t>Подстицаји који се јављају у предвидивим временским интервалима</a:t>
            </a:r>
            <a:endParaRPr lang="en-GB" sz="2400" dirty="0"/>
          </a:p>
          <a:p>
            <a:pPr lvl="1"/>
            <a:r>
              <a:rPr lang="sr-Cyrl-RS" sz="2000" dirty="0" smtClean="0"/>
              <a:t>На пример</a:t>
            </a:r>
            <a:r>
              <a:rPr lang="en-GB" sz="2000" dirty="0" smtClean="0"/>
              <a:t>, </a:t>
            </a:r>
            <a:r>
              <a:rPr lang="sr-Cyrl-RS" dirty="0" smtClean="0"/>
              <a:t>сензор за температуру се може очитавати 10 пута у секунди</a:t>
            </a:r>
            <a:r>
              <a:rPr lang="en-GB" sz="2000" dirty="0" smtClean="0"/>
              <a:t>.</a:t>
            </a:r>
            <a:endParaRPr lang="en-GB" sz="2000" dirty="0"/>
          </a:p>
          <a:p>
            <a:r>
              <a:rPr lang="sr-Cyrl-RS" dirty="0">
                <a:solidFill>
                  <a:schemeClr val="accent1"/>
                </a:solidFill>
              </a:rPr>
              <a:t>А</a:t>
            </a:r>
            <a:r>
              <a:rPr lang="sr-Cyrl-RS" sz="2400" dirty="0" smtClean="0">
                <a:solidFill>
                  <a:schemeClr val="accent1"/>
                </a:solidFill>
              </a:rPr>
              <a:t>периодични подстицаји</a:t>
            </a:r>
            <a:r>
              <a:rPr lang="en-GB" sz="2400" dirty="0" smtClean="0"/>
              <a:t>. </a:t>
            </a:r>
            <a:r>
              <a:rPr lang="sr-Cyrl-RS" dirty="0"/>
              <a:t>Подстицаји који се јављају у </a:t>
            </a:r>
            <a:r>
              <a:rPr lang="sr-Cyrl-RS" dirty="0" smtClean="0"/>
              <a:t>непредвидивим тренуцима</a:t>
            </a:r>
            <a:endParaRPr lang="en-GB" sz="2400" dirty="0" smtClean="0"/>
          </a:p>
          <a:p>
            <a:pPr lvl="1"/>
            <a:r>
              <a:rPr lang="sr-Cyrl-RS" sz="2000" dirty="0" smtClean="0"/>
              <a:t>На пример</a:t>
            </a:r>
            <a:r>
              <a:rPr lang="en-GB" sz="2000" dirty="0" smtClean="0"/>
              <a:t>, </a:t>
            </a:r>
            <a:r>
              <a:rPr lang="sr-Cyrl-RS" sz="2000" dirty="0" smtClean="0"/>
              <a:t>пад напајања система може изазвати прекид који мора бити обрађен од стране система</a:t>
            </a:r>
            <a:r>
              <a:rPr lang="en-GB" sz="2000" dirty="0" smtClean="0"/>
              <a:t>.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Подстицаји и одговори за алармни систем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319542"/>
              </p:ext>
            </p:extLst>
          </p:nvPr>
        </p:nvGraphicFramePr>
        <p:xfrm>
          <a:off x="457200" y="1770855"/>
          <a:ext cx="8229600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136"/>
                <a:gridCol w="5277464"/>
              </a:tblGrid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Подстицај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b="1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Одговор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Један сензор активиран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Покренути аларм; укључити светла око места активираног сензора.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Два или више активираних сензора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Покренути аларм;</a:t>
                      </a:r>
                      <a:r>
                        <a:rPr lang="ru-RU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укључити светла око места активираних сензора; позвати полицију и обавестити их о локацији</a:t>
                      </a:r>
                      <a:r>
                        <a:rPr lang="ru-RU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потенцијалне провале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Пад напона између 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10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% 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20%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Пребацити се на помоћно напајање; покренути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тест напајања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Пад напона већи од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20%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Пребацити се на помоћно напајање; п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окренути аларм; позвати полицију;</a:t>
                      </a: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покренути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тест напајања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Пад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напајања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Позвати сервисера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Квар сензора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Позвати сервисера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Притиснуто дугме за аларм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ru-RU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Покренути аларм; укључити светла око конзоле; позвати полицију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327174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Поништавање аларма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sr-Cyrl-RS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Искључити све активиране аларме; искључити</a:t>
                      </a:r>
                      <a:r>
                        <a:rPr lang="sr-Cyrl-RS" sz="1600" baseline="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 сва светла која су била упаљена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Arial"/>
                        </a:rPr>
                        <a:t>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SE9.thmx</Template>
  <TotalTime>3342</TotalTime>
  <Words>2451</Words>
  <Application>Microsoft Office PowerPoint</Application>
  <PresentationFormat>On-screen Show (4:3)</PresentationFormat>
  <Paragraphs>237</Paragraphs>
  <Slides>46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SE9</vt:lpstr>
      <vt:lpstr>Поглавље 20 - Уграђени системи</vt:lpstr>
      <vt:lpstr>Покривене теме</vt:lpstr>
      <vt:lpstr>Уграђени софтвер</vt:lpstr>
      <vt:lpstr>Одзив</vt:lpstr>
      <vt:lpstr>Дефиниција</vt:lpstr>
      <vt:lpstr>Карактеристике уграђеног система</vt:lpstr>
      <vt:lpstr>Дизајн уграђеног система</vt:lpstr>
      <vt:lpstr>Реактивни системи</vt:lpstr>
      <vt:lpstr>Подстицаји и одговори за алармни систем</vt:lpstr>
      <vt:lpstr>Општи модел уграђеног система у реалном времену</vt:lpstr>
      <vt:lpstr>Архитектонска разматрања</vt:lpstr>
      <vt:lpstr>Сензорски и активаторски процеси</vt:lpstr>
      <vt:lpstr>Елементи система</vt:lpstr>
      <vt:lpstr>Активности у процесу дизајна</vt:lpstr>
      <vt:lpstr>Координација процеса</vt:lpstr>
      <vt:lpstr>Произвођачки и потрошачки процеси деле кружни бафер</vt:lpstr>
      <vt:lpstr>Узајамно искључивање</vt:lpstr>
      <vt:lpstr>Моделирање система реалног времена</vt:lpstr>
      <vt:lpstr>Модели стања бензинске пумпе</vt:lpstr>
      <vt:lpstr>Програмирање у реалном времену</vt:lpstr>
      <vt:lpstr>Архитектонски обрасци за уграђене системе</vt:lpstr>
      <vt:lpstr>Образац Посматрај и реагуј</vt:lpstr>
      <vt:lpstr>Структура процеса код обрасца Посматрај и реагуј</vt:lpstr>
      <vt:lpstr>Структура процеса за алармни систем</vt:lpstr>
      <vt:lpstr>Образац Контрола окружења</vt:lpstr>
      <vt:lpstr>Структура процеса код обрасца Контрола окружења</vt:lpstr>
      <vt:lpstr>Архитектура контролног система за ABS </vt:lpstr>
      <vt:lpstr>Образац Цевовод процеса</vt:lpstr>
      <vt:lpstr>Структура процеса код обрасца Цевовод процеса</vt:lpstr>
      <vt:lpstr>Прикупљање података о флуксу неутрона</vt:lpstr>
      <vt:lpstr>Анализа временских захтева</vt:lpstr>
      <vt:lpstr>Временски захтеви за алармни систем против провала</vt:lpstr>
      <vt:lpstr>Времена извршења и фреквенција покретања процеса код алармног система</vt:lpstr>
      <vt:lpstr>Оперативни системи реалног времена</vt:lpstr>
      <vt:lpstr>Компоненте оперативног система</vt:lpstr>
      <vt:lpstr>Системске компоненте које раде непрестано</vt:lpstr>
      <vt:lpstr>Компоненте оперативног система реалног времена</vt:lpstr>
      <vt:lpstr>Приоритет процеса</vt:lpstr>
      <vt:lpstr>Опслуживање прекида</vt:lpstr>
      <vt:lpstr>Опслуживање периодичних процеса</vt:lpstr>
      <vt:lpstr>Управљање процесима</vt:lpstr>
      <vt:lpstr>Акције оперативног система реалног времена потребне да се покрене процес</vt:lpstr>
      <vt:lpstr>Промена процеса који се извршава</vt:lpstr>
      <vt:lpstr>Стратегије распоређивања</vt:lpstr>
      <vt:lpstr>Кључне тачке</vt:lpstr>
      <vt:lpstr>Кључне тачке</vt:lpstr>
    </vt:vector>
  </TitlesOfParts>
  <Company>St Andrews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20</dc:title>
  <dc:creator>Ian Sommerville</dc:creator>
  <cp:lastModifiedBy>vlado</cp:lastModifiedBy>
  <cp:revision>67</cp:revision>
  <dcterms:created xsi:type="dcterms:W3CDTF">2010-02-09T12:39:33Z</dcterms:created>
  <dcterms:modified xsi:type="dcterms:W3CDTF">2013-01-14T12:48:35Z</dcterms:modified>
</cp:coreProperties>
</file>